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62" r:id="rId1"/>
  </p:sldMasterIdLst>
  <p:notesMasterIdLst>
    <p:notesMasterId r:id="rId9"/>
  </p:notesMasterIdLst>
  <p:sldIdLst>
    <p:sldId id="260" r:id="rId2"/>
    <p:sldId id="300" r:id="rId3"/>
    <p:sldId id="301" r:id="rId4"/>
    <p:sldId id="302" r:id="rId5"/>
    <p:sldId id="305" r:id="rId6"/>
    <p:sldId id="303" r:id="rId7"/>
    <p:sldId id="304" r:id="rId8"/>
  </p:sldIdLst>
  <p:sldSz cx="12192000" cy="6858000"/>
  <p:notesSz cx="9236075" cy="6950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716D"/>
    <a:srgbClr val="94BA3B"/>
    <a:srgbClr val="289548"/>
    <a:srgbClr val="94AF55"/>
    <a:srgbClr val="F6F5F4"/>
    <a:srgbClr val="FFFFFF"/>
    <a:srgbClr val="CCA05F"/>
    <a:srgbClr val="DCE7CE"/>
    <a:srgbClr val="5F5854"/>
    <a:srgbClr val="2D6652"/>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0E577FC-BCD2-4CA8-AE51-EBEDAEB8DE12}" v="55" dt="2022-01-25T09:14:59.506"/>
    <p1510:client id="{F4B6614A-344E-49F6-92EE-36CFF12D1754}" v="30" dt="2022-01-26T10:28:26.15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43"/>
  </p:normalViewPr>
  <p:slideViewPr>
    <p:cSldViewPr snapToGrid="0">
      <p:cViewPr varScale="1">
        <p:scale>
          <a:sx n="78" d="100"/>
          <a:sy n="78" d="100"/>
        </p:scale>
        <p:origin x="126" y="38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 Id="rId14"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299" cy="348711"/>
          </a:xfrm>
          <a:prstGeom prst="rect">
            <a:avLst/>
          </a:prstGeom>
        </p:spPr>
        <p:txBody>
          <a:bodyPr vert="horz" lIns="92492" tIns="46246" rIns="92492" bIns="46246" rtlCol="0"/>
          <a:lstStyle>
            <a:lvl1pPr algn="l">
              <a:defRPr sz="1200"/>
            </a:lvl1pPr>
          </a:lstStyle>
          <a:p>
            <a:endParaRPr lang="en-GB"/>
          </a:p>
        </p:txBody>
      </p:sp>
      <p:sp>
        <p:nvSpPr>
          <p:cNvPr id="3" name="Date Placeholder 2"/>
          <p:cNvSpPr>
            <a:spLocks noGrp="1"/>
          </p:cNvSpPr>
          <p:nvPr>
            <p:ph type="dt" idx="1"/>
          </p:nvPr>
        </p:nvSpPr>
        <p:spPr>
          <a:xfrm>
            <a:off x="5231639" y="0"/>
            <a:ext cx="4002299" cy="348711"/>
          </a:xfrm>
          <a:prstGeom prst="rect">
            <a:avLst/>
          </a:prstGeom>
        </p:spPr>
        <p:txBody>
          <a:bodyPr vert="horz" lIns="92492" tIns="46246" rIns="92492" bIns="46246" rtlCol="0"/>
          <a:lstStyle>
            <a:lvl1pPr algn="r">
              <a:defRPr sz="1200"/>
            </a:lvl1pPr>
          </a:lstStyle>
          <a:p>
            <a:fld id="{7352D9EB-9808-41CD-8D70-55CBDF05D3B9}" type="datetimeFigureOut">
              <a:rPr lang="en-GB" smtClean="0"/>
              <a:t>26/01/2022</a:t>
            </a:fld>
            <a:endParaRPr lang="en-GB"/>
          </a:p>
        </p:txBody>
      </p:sp>
      <p:sp>
        <p:nvSpPr>
          <p:cNvPr id="4" name="Slide Image Placeholder 3"/>
          <p:cNvSpPr>
            <a:spLocks noGrp="1" noRot="1" noChangeAspect="1"/>
          </p:cNvSpPr>
          <p:nvPr>
            <p:ph type="sldImg" idx="2"/>
          </p:nvPr>
        </p:nvSpPr>
        <p:spPr>
          <a:xfrm>
            <a:off x="2533650" y="868363"/>
            <a:ext cx="4168775" cy="2346325"/>
          </a:xfrm>
          <a:prstGeom prst="rect">
            <a:avLst/>
          </a:prstGeom>
          <a:noFill/>
          <a:ln w="12700">
            <a:solidFill>
              <a:prstClr val="black"/>
            </a:solidFill>
          </a:ln>
        </p:spPr>
        <p:txBody>
          <a:bodyPr vert="horz" lIns="92492" tIns="46246" rIns="92492" bIns="46246" rtlCol="0" anchor="ctr"/>
          <a:lstStyle/>
          <a:p>
            <a:endParaRPr lang="en-GB"/>
          </a:p>
        </p:txBody>
      </p:sp>
      <p:sp>
        <p:nvSpPr>
          <p:cNvPr id="5" name="Notes Placeholder 4"/>
          <p:cNvSpPr>
            <a:spLocks noGrp="1"/>
          </p:cNvSpPr>
          <p:nvPr>
            <p:ph type="body" sz="quarter" idx="3"/>
          </p:nvPr>
        </p:nvSpPr>
        <p:spPr>
          <a:xfrm>
            <a:off x="923608" y="3344723"/>
            <a:ext cx="7388860" cy="2736593"/>
          </a:xfrm>
          <a:prstGeom prst="rect">
            <a:avLst/>
          </a:prstGeom>
        </p:spPr>
        <p:txBody>
          <a:bodyPr vert="horz" lIns="92492" tIns="46246" rIns="92492" bIns="46246"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601365"/>
            <a:ext cx="4002299" cy="348710"/>
          </a:xfrm>
          <a:prstGeom prst="rect">
            <a:avLst/>
          </a:prstGeom>
        </p:spPr>
        <p:txBody>
          <a:bodyPr vert="horz" lIns="92492" tIns="46246" rIns="92492" bIns="46246" rtlCol="0" anchor="b"/>
          <a:lstStyle>
            <a:lvl1pPr algn="l">
              <a:defRPr sz="1200"/>
            </a:lvl1pPr>
          </a:lstStyle>
          <a:p>
            <a:endParaRPr lang="en-GB"/>
          </a:p>
        </p:txBody>
      </p:sp>
      <p:sp>
        <p:nvSpPr>
          <p:cNvPr id="7" name="Slide Number Placeholder 6"/>
          <p:cNvSpPr>
            <a:spLocks noGrp="1"/>
          </p:cNvSpPr>
          <p:nvPr>
            <p:ph type="sldNum" sz="quarter" idx="5"/>
          </p:nvPr>
        </p:nvSpPr>
        <p:spPr>
          <a:xfrm>
            <a:off x="5231639" y="6601365"/>
            <a:ext cx="4002299" cy="348710"/>
          </a:xfrm>
          <a:prstGeom prst="rect">
            <a:avLst/>
          </a:prstGeom>
        </p:spPr>
        <p:txBody>
          <a:bodyPr vert="horz" lIns="92492" tIns="46246" rIns="92492" bIns="46246" rtlCol="0" anchor="b"/>
          <a:lstStyle>
            <a:lvl1pPr algn="r">
              <a:defRPr sz="1200"/>
            </a:lvl1pPr>
          </a:lstStyle>
          <a:p>
            <a:fld id="{7D1742AF-B0A7-4366-9A4F-74A69794802C}" type="slidenum">
              <a:rPr lang="en-GB" smtClean="0"/>
              <a:t>‹#›</a:t>
            </a:fld>
            <a:endParaRPr lang="en-GB"/>
          </a:p>
        </p:txBody>
      </p:sp>
    </p:spTree>
    <p:extLst>
      <p:ext uri="{BB962C8B-B14F-4D97-AF65-F5344CB8AC3E}">
        <p14:creationId xmlns:p14="http://schemas.microsoft.com/office/powerpoint/2010/main" val="18031462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07B015-D23A-BA42-87D9-2A17B7A60A2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7754657-3D77-5847-B220-B25EB6DA8F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11B6503-E688-4640-86F4-25C924334AEB}"/>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006A2252-F900-E549-BD4F-1BF97D7F66F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CEA1F75-ECC5-E748-89FD-BB08BC105E72}"/>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37355916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0D4AE-2D6A-5643-A54B-4A3C6377D9C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35DB069-6758-3441-8268-231B196272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40C32A-34A1-CB47-A94F-CD617838A6E1}"/>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090480CC-5204-DD4E-8F4D-CA61A6E205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41E2BD-58F7-9F4C-A51E-D8D255DB325A}"/>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2219657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FA2BF97-6C12-5A4E-B80B-A7FB318E0F3F}"/>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43CAC89-0B42-604A-BA61-82CD5BB07F7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B072315-3F7B-3647-85A4-55ECCA33C913}"/>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CBBE8066-58EB-D840-B060-5074A9352D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8BE35B2-1165-FD4E-BA7E-ABABE32AF4A6}"/>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21856672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2E44E1-1755-1640-A0C0-7CFF7DD29BE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948625E-6E81-C14C-A496-F0704B0B3A5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DE3AF0-3E92-894B-9533-B22047E66B50}"/>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BBAF1068-C600-0F40-B639-1AE1502277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A6FC855-3D5A-B242-8BBA-F7EB1749BECE}"/>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83470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382449-7CF4-4D43-BDE5-09FE3D19C5F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0902150-8D0E-734C-9EA3-2CAD62E31A6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EE2EAB3-4D6E-B94C-97FF-8852AE6BE597}"/>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2466326D-8A8B-2546-B533-DA059679A73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B58A69D-7087-594F-B1F4-BF719F816866}"/>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4800989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12E47-E1F9-1641-A89A-92ED42FD3A1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D3557CA-24CF-D24B-953A-1BF2E82C634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DA4403-3C00-2845-B06E-F38A3393598F}"/>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C7BDD0-9E5E-174A-A858-CAB79BA2FF98}"/>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6" name="Footer Placeholder 5">
            <a:extLst>
              <a:ext uri="{FF2B5EF4-FFF2-40B4-BE49-F238E27FC236}">
                <a16:creationId xmlns:a16="http://schemas.microsoft.com/office/drawing/2014/main" id="{C60EA491-A230-7547-9528-AF0ECC0068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FEA6F8F-B1B0-4043-83A2-77C73B106403}"/>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381112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E99DFD-2518-0F46-AEC6-6A05DE34A1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783BF6A-8D2D-D441-B66B-4DE9EBE18B5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2CE5264-3E91-8B45-B286-A5F3B1EF2F0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5BDF596-47AA-CA47-AC10-68E39A9BFDA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70C7D5E-2C2E-5346-BCF6-924368F0E43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DEACCFD-1A51-2747-892A-417CD09BDDEE}"/>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8" name="Footer Placeholder 7">
            <a:extLst>
              <a:ext uri="{FF2B5EF4-FFF2-40B4-BE49-F238E27FC236}">
                <a16:creationId xmlns:a16="http://schemas.microsoft.com/office/drawing/2014/main" id="{43DB6594-3CBF-8D47-A9CB-25279F4D294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44C38-6545-F546-8BF7-5FA5994304C1}"/>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4100677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708DCE-5EFD-3145-B87B-79778491C34C}"/>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04A85D3-75FC-DD40-A52E-A19A7FDE6050}"/>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4" name="Footer Placeholder 3">
            <a:extLst>
              <a:ext uri="{FF2B5EF4-FFF2-40B4-BE49-F238E27FC236}">
                <a16:creationId xmlns:a16="http://schemas.microsoft.com/office/drawing/2014/main" id="{BF545C8F-7BED-8A4A-8549-19DAD1853CDC}"/>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219AC75-7E6C-6E42-BE0A-15BBB6EA0632}"/>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21643570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346B712-01EA-4D47-A18F-2414D073F158}"/>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3" name="Footer Placeholder 2">
            <a:extLst>
              <a:ext uri="{FF2B5EF4-FFF2-40B4-BE49-F238E27FC236}">
                <a16:creationId xmlns:a16="http://schemas.microsoft.com/office/drawing/2014/main" id="{BAF84BA4-F913-2242-90DD-E360FF303B9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36F6AD5-5712-7340-9905-C3E05604673C}"/>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13326258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7D2DC-3DC0-1447-A635-56D6291EFA0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03CE74A-C1B8-264D-BEC9-7AED4B2CEE3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C5406E0-0D6A-594A-B1AB-2B739E8378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E16A952-C08C-744B-8506-B2996469BF45}"/>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6" name="Footer Placeholder 5">
            <a:extLst>
              <a:ext uri="{FF2B5EF4-FFF2-40B4-BE49-F238E27FC236}">
                <a16:creationId xmlns:a16="http://schemas.microsoft.com/office/drawing/2014/main" id="{61EE2C4D-B139-AB4A-AA46-F542CED9EFB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BD3333-ECC0-8C40-A549-621B0CE6DA58}"/>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1191406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1FCF34-F842-0041-A589-179E0E4CB8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900168E-AAC4-6E45-8585-1E0E4C6616B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2480957-21D0-9E4B-BB88-49CF6158201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FF1970-15A5-BB42-9422-A2E9020E9134}"/>
              </a:ext>
            </a:extLst>
          </p:cNvPr>
          <p:cNvSpPr>
            <a:spLocks noGrp="1"/>
          </p:cNvSpPr>
          <p:nvPr>
            <p:ph type="dt" sz="half" idx="10"/>
          </p:nvPr>
        </p:nvSpPr>
        <p:spPr/>
        <p:txBody>
          <a:bodyPr/>
          <a:lstStyle/>
          <a:p>
            <a:fld id="{AD86B792-7CF1-6A43-93B3-D9AC739D4D0A}" type="datetimeFigureOut">
              <a:rPr lang="en-US" smtClean="0"/>
              <a:t>1/26/2022</a:t>
            </a:fld>
            <a:endParaRPr lang="en-US"/>
          </a:p>
        </p:txBody>
      </p:sp>
      <p:sp>
        <p:nvSpPr>
          <p:cNvPr id="6" name="Footer Placeholder 5">
            <a:extLst>
              <a:ext uri="{FF2B5EF4-FFF2-40B4-BE49-F238E27FC236}">
                <a16:creationId xmlns:a16="http://schemas.microsoft.com/office/drawing/2014/main" id="{185F751D-493C-594F-86BB-C1976E96C20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83F220B-E98A-EA4D-9478-99ECD5869963}"/>
              </a:ext>
            </a:extLst>
          </p:cNvPr>
          <p:cNvSpPr>
            <a:spLocks noGrp="1"/>
          </p:cNvSpPr>
          <p:nvPr>
            <p:ph type="sldNum" sz="quarter" idx="12"/>
          </p:nvPr>
        </p:nvSpPr>
        <p:spPr/>
        <p:txBody>
          <a:bodyPr/>
          <a:lstStyle/>
          <a:p>
            <a:fld id="{F8B393B5-B73B-FF48-98E7-8604AEA138D2}" type="slidenum">
              <a:rPr lang="en-US" smtClean="0"/>
              <a:t>‹#›</a:t>
            </a:fld>
            <a:endParaRPr lang="en-US"/>
          </a:p>
        </p:txBody>
      </p:sp>
    </p:spTree>
    <p:extLst>
      <p:ext uri="{BB962C8B-B14F-4D97-AF65-F5344CB8AC3E}">
        <p14:creationId xmlns:p14="http://schemas.microsoft.com/office/powerpoint/2010/main" val="28301236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5.png"/><Relationship Id="rId2" Type="http://schemas.openxmlformats.org/officeDocument/2006/relationships/slideLayout" Target="../slideLayouts/slideLayout2.xml"/><Relationship Id="rId16" Type="http://schemas.openxmlformats.org/officeDocument/2006/relationships/image" Target="../media/image4.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sv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FB8FAA-070F-9942-8175-DE76B5A2662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1E9BB9-B4EC-6E40-B63F-45ED6C0AA3B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3418EAD-E366-DD4E-9008-F24915A11AE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86B792-7CF1-6A43-93B3-D9AC739D4D0A}" type="datetimeFigureOut">
              <a:rPr lang="en-US" smtClean="0"/>
              <a:t>1/26/2022</a:t>
            </a:fld>
            <a:endParaRPr lang="en-US"/>
          </a:p>
        </p:txBody>
      </p:sp>
      <p:sp>
        <p:nvSpPr>
          <p:cNvPr id="5" name="Footer Placeholder 4">
            <a:extLst>
              <a:ext uri="{FF2B5EF4-FFF2-40B4-BE49-F238E27FC236}">
                <a16:creationId xmlns:a16="http://schemas.microsoft.com/office/drawing/2014/main" id="{3FD56111-7DA5-B34A-89B4-8D23904D22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C8AB3E3-5160-054C-BAF6-CE47433D788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B393B5-B73B-FF48-98E7-8604AEA138D2}" type="slidenum">
              <a:rPr lang="en-US" smtClean="0"/>
              <a:t>‹#›</a:t>
            </a:fld>
            <a:endParaRPr lang="en-US"/>
          </a:p>
        </p:txBody>
      </p:sp>
      <p:pic>
        <p:nvPicPr>
          <p:cNvPr id="7" name="Graphic 6">
            <a:extLst>
              <a:ext uri="{FF2B5EF4-FFF2-40B4-BE49-F238E27FC236}">
                <a16:creationId xmlns:a16="http://schemas.microsoft.com/office/drawing/2014/main" id="{946CAEAB-DCE7-4107-8FE9-9B1366039D8C}"/>
              </a:ext>
            </a:extLst>
          </p:cNvPr>
          <p:cNvPicPr>
            <a:picLocks noChangeAspect="1"/>
          </p:cNvPicPr>
          <p:nvPr userDrawn="1"/>
        </p:nvPicPr>
        <p:blipFill>
          <a:blip r:embed="rId13" cstate="screen">
            <a:extLst>
              <a:ext uri="{28A0092B-C50C-407E-A947-70E740481C1C}">
                <a14:useLocalDpi xmlns:a14="http://schemas.microsoft.com/office/drawing/2010/main"/>
              </a:ext>
              <a:ext uri="{96DAC541-7B7A-43D3-8B79-37D633B846F1}">
                <asvg:svgBlip xmlns:asvg="http://schemas.microsoft.com/office/drawing/2016/SVG/main" r:embed="rId14"/>
              </a:ext>
            </a:extLst>
          </a:blip>
          <a:stretch>
            <a:fillRect/>
          </a:stretch>
        </p:blipFill>
        <p:spPr>
          <a:xfrm>
            <a:off x="11490528" y="149962"/>
            <a:ext cx="467772" cy="620377"/>
          </a:xfrm>
          <a:prstGeom prst="rect">
            <a:avLst/>
          </a:prstGeom>
        </p:spPr>
      </p:pic>
      <p:pic>
        <p:nvPicPr>
          <p:cNvPr id="8" name="Content Placeholder 4">
            <a:extLst>
              <a:ext uri="{FF2B5EF4-FFF2-40B4-BE49-F238E27FC236}">
                <a16:creationId xmlns:a16="http://schemas.microsoft.com/office/drawing/2014/main" id="{79F06E5F-01AD-4CC5-B81E-E590451C1109}"/>
              </a:ext>
            </a:extLst>
          </p:cNvPr>
          <p:cNvPicPr>
            <a:picLocks noChangeAspect="1"/>
          </p:cNvPicPr>
          <p:nvPr userDrawn="1"/>
        </p:nvPicPr>
        <p:blipFill>
          <a:blip r:embed="rId15">
            <a:extLst>
              <a:ext uri="{28A0092B-C50C-407E-A947-70E740481C1C}">
                <a14:useLocalDpi xmlns:a14="http://schemas.microsoft.com/office/drawing/2010/main" val="0"/>
              </a:ext>
            </a:extLst>
          </a:blip>
          <a:stretch>
            <a:fillRect/>
          </a:stretch>
        </p:blipFill>
        <p:spPr>
          <a:xfrm>
            <a:off x="8810946" y="299481"/>
            <a:ext cx="1108018" cy="470858"/>
          </a:xfrm>
          <a:prstGeom prst="rect">
            <a:avLst/>
          </a:prstGeom>
        </p:spPr>
      </p:pic>
      <p:pic>
        <p:nvPicPr>
          <p:cNvPr id="9" name="Picture 8">
            <a:extLst>
              <a:ext uri="{FF2B5EF4-FFF2-40B4-BE49-F238E27FC236}">
                <a16:creationId xmlns:a16="http://schemas.microsoft.com/office/drawing/2014/main" id="{64883F4F-E6D2-46DC-A094-F3AC67404DE0}"/>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9931040" y="387219"/>
            <a:ext cx="903567" cy="333865"/>
          </a:xfrm>
          <a:prstGeom prst="rect">
            <a:avLst/>
          </a:prstGeom>
        </p:spPr>
      </p:pic>
      <p:pic>
        <p:nvPicPr>
          <p:cNvPr id="10" name="Picture 9" descr="A close up of a logo&#10;&#10;Description automatically generated">
            <a:extLst>
              <a:ext uri="{FF2B5EF4-FFF2-40B4-BE49-F238E27FC236}">
                <a16:creationId xmlns:a16="http://schemas.microsoft.com/office/drawing/2014/main" id="{FFE514AB-E633-4B86-B208-E188439991A4}"/>
              </a:ext>
            </a:extLst>
          </p:cNvPr>
          <p:cNvPicPr>
            <a:picLocks noChangeAspect="1"/>
          </p:cNvPicPr>
          <p:nvPr userDrawn="1"/>
        </p:nvPicPr>
        <p:blipFill>
          <a:blip r:embed="rId17">
            <a:extLst>
              <a:ext uri="{28A0092B-C50C-407E-A947-70E740481C1C}">
                <a14:useLocalDpi xmlns:a14="http://schemas.microsoft.com/office/drawing/2010/main" val="0"/>
              </a:ext>
            </a:extLst>
          </a:blip>
          <a:stretch>
            <a:fillRect/>
          </a:stretch>
        </p:blipFill>
        <p:spPr>
          <a:xfrm>
            <a:off x="10745108" y="174470"/>
            <a:ext cx="847800" cy="733711"/>
          </a:xfrm>
          <a:prstGeom prst="rect">
            <a:avLst/>
          </a:prstGeom>
        </p:spPr>
      </p:pic>
    </p:spTree>
    <p:extLst>
      <p:ext uri="{BB962C8B-B14F-4D97-AF65-F5344CB8AC3E}">
        <p14:creationId xmlns:p14="http://schemas.microsoft.com/office/powerpoint/2010/main" val="4170578150"/>
      </p:ext>
    </p:extLst>
  </p:cSld>
  <p:clrMap bg1="lt1" tx1="dk1" bg2="lt2" tx2="dk2" accent1="accent1" accent2="accent2" accent3="accent3" accent4="accent4" accent5="accent5" accent6="accent6" hlink="hlink" folHlink="folHlink"/>
  <p:sldLayoutIdLst>
    <p:sldLayoutId id="2147483763" r:id="rId1"/>
    <p:sldLayoutId id="2147483764" r:id="rId2"/>
    <p:sldLayoutId id="2147483765" r:id="rId3"/>
    <p:sldLayoutId id="2147483766" r:id="rId4"/>
    <p:sldLayoutId id="2147483767" r:id="rId5"/>
    <p:sldLayoutId id="2147483768" r:id="rId6"/>
    <p:sldLayoutId id="2147483769" r:id="rId7"/>
    <p:sldLayoutId id="2147483770" r:id="rId8"/>
    <p:sldLayoutId id="2147483771" r:id="rId9"/>
    <p:sldLayoutId id="2147483772" r:id="rId10"/>
    <p:sldLayoutId id="214748377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Rectangle 10">
            <a:extLst>
              <a:ext uri="{FF2B5EF4-FFF2-40B4-BE49-F238E27FC236}">
                <a16:creationId xmlns:a16="http://schemas.microsoft.com/office/drawing/2014/main" id="{EFA9B6C6-A247-48A8-9A1C-1E36FA9456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sp>
        <p:nvSpPr>
          <p:cNvPr id="2" name="Title 1"/>
          <p:cNvSpPr>
            <a:spLocks noGrp="1"/>
          </p:cNvSpPr>
          <p:nvPr>
            <p:ph type="ctrTitle"/>
          </p:nvPr>
        </p:nvSpPr>
        <p:spPr>
          <a:xfrm>
            <a:off x="1301261" y="590062"/>
            <a:ext cx="5409655" cy="2838938"/>
          </a:xfrm>
        </p:spPr>
        <p:txBody>
          <a:bodyPr>
            <a:normAutofit/>
          </a:bodyPr>
          <a:lstStyle/>
          <a:p>
            <a:pPr algn="l"/>
            <a:r>
              <a:rPr lang="en-US" sz="3900">
                <a:solidFill>
                  <a:srgbClr val="FFFFFF"/>
                </a:solidFill>
              </a:rPr>
              <a:t>3rd Annual Solar Decathlon Sponsored by bp Oman</a:t>
            </a:r>
            <a:br>
              <a:rPr lang="en-US" sz="3900">
                <a:solidFill>
                  <a:srgbClr val="FFFFFF"/>
                </a:solidFill>
              </a:rPr>
            </a:br>
            <a:br>
              <a:rPr lang="en-US" sz="3900">
                <a:solidFill>
                  <a:srgbClr val="FFFFFF"/>
                </a:solidFill>
              </a:rPr>
            </a:br>
            <a:endParaRPr lang="en-US" sz="3900">
              <a:solidFill>
                <a:srgbClr val="FFFFFF"/>
              </a:solidFill>
            </a:endParaRPr>
          </a:p>
        </p:txBody>
      </p:sp>
      <p:sp>
        <p:nvSpPr>
          <p:cNvPr id="6" name="Subtitle 5">
            <a:extLst>
              <a:ext uri="{FF2B5EF4-FFF2-40B4-BE49-F238E27FC236}">
                <a16:creationId xmlns:a16="http://schemas.microsoft.com/office/drawing/2014/main" id="{87A23495-CA65-443B-986E-F81A6D2F66F1}"/>
              </a:ext>
            </a:extLst>
          </p:cNvPr>
          <p:cNvSpPr>
            <a:spLocks noGrp="1"/>
          </p:cNvSpPr>
          <p:nvPr>
            <p:ph type="subTitle" idx="1"/>
          </p:nvPr>
        </p:nvSpPr>
        <p:spPr>
          <a:xfrm>
            <a:off x="5642044" y="4698614"/>
            <a:ext cx="5088650" cy="1198120"/>
          </a:xfrm>
        </p:spPr>
        <p:txBody>
          <a:bodyPr>
            <a:normAutofit/>
          </a:bodyPr>
          <a:lstStyle/>
          <a:p>
            <a:pPr algn="r"/>
            <a:r>
              <a:rPr lang="en-US" sz="2000">
                <a:solidFill>
                  <a:srgbClr val="FFFFFF"/>
                </a:solidFill>
              </a:rPr>
              <a:t>Template – PowerPoint Details</a:t>
            </a:r>
          </a:p>
        </p:txBody>
      </p:sp>
      <p:sp>
        <p:nvSpPr>
          <p:cNvPr id="46" name="Graphic 13">
            <a:extLst>
              <a:ext uri="{FF2B5EF4-FFF2-40B4-BE49-F238E27FC236}">
                <a16:creationId xmlns:a16="http://schemas.microsoft.com/office/drawing/2014/main" id="{C5CB530E-515E-412C-9DF1-5F8FFBD6F3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17602" y="2744546"/>
            <a:ext cx="139038" cy="139038"/>
          </a:xfrm>
          <a:custGeom>
            <a:avLst/>
            <a:gdLst>
              <a:gd name="connsiteX0" fmla="*/ 129601 w 139038"/>
              <a:gd name="connsiteY0" fmla="*/ 60082 h 139038"/>
              <a:gd name="connsiteX1" fmla="*/ 78956 w 139038"/>
              <a:gd name="connsiteY1" fmla="*/ 60082 h 139038"/>
              <a:gd name="connsiteX2" fmla="*/ 78956 w 139038"/>
              <a:gd name="connsiteY2" fmla="*/ 9437 h 139038"/>
              <a:gd name="connsiteX3" fmla="*/ 69519 w 139038"/>
              <a:gd name="connsiteY3" fmla="*/ 0 h 139038"/>
              <a:gd name="connsiteX4" fmla="*/ 60082 w 139038"/>
              <a:gd name="connsiteY4" fmla="*/ 9437 h 139038"/>
              <a:gd name="connsiteX5" fmla="*/ 60082 w 139038"/>
              <a:gd name="connsiteY5" fmla="*/ 60082 h 139038"/>
              <a:gd name="connsiteX6" fmla="*/ 9437 w 139038"/>
              <a:gd name="connsiteY6" fmla="*/ 60082 h 139038"/>
              <a:gd name="connsiteX7" fmla="*/ 0 w 139038"/>
              <a:gd name="connsiteY7" fmla="*/ 69519 h 139038"/>
              <a:gd name="connsiteX8" fmla="*/ 9437 w 139038"/>
              <a:gd name="connsiteY8" fmla="*/ 78956 h 139038"/>
              <a:gd name="connsiteX9" fmla="*/ 60082 w 139038"/>
              <a:gd name="connsiteY9" fmla="*/ 78956 h 139038"/>
              <a:gd name="connsiteX10" fmla="*/ 60082 w 139038"/>
              <a:gd name="connsiteY10" fmla="*/ 129601 h 139038"/>
              <a:gd name="connsiteX11" fmla="*/ 69519 w 139038"/>
              <a:gd name="connsiteY11" fmla="*/ 139038 h 139038"/>
              <a:gd name="connsiteX12" fmla="*/ 78956 w 139038"/>
              <a:gd name="connsiteY12" fmla="*/ 129601 h 139038"/>
              <a:gd name="connsiteX13" fmla="*/ 78956 w 139038"/>
              <a:gd name="connsiteY13" fmla="*/ 78956 h 139038"/>
              <a:gd name="connsiteX14" fmla="*/ 129601 w 139038"/>
              <a:gd name="connsiteY14" fmla="*/ 78956 h 139038"/>
              <a:gd name="connsiteX15" fmla="*/ 139038 w 139038"/>
              <a:gd name="connsiteY15" fmla="*/ 69519 h 139038"/>
              <a:gd name="connsiteX16" fmla="*/ 129601 w 139038"/>
              <a:gd name="connsiteY16" fmla="*/ 60082 h 139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39038" h="139038">
                <a:moveTo>
                  <a:pt x="129601" y="60082"/>
                </a:moveTo>
                <a:lnTo>
                  <a:pt x="78956" y="60082"/>
                </a:lnTo>
                <a:lnTo>
                  <a:pt x="78956" y="9437"/>
                </a:lnTo>
                <a:cubicBezTo>
                  <a:pt x="78956" y="4225"/>
                  <a:pt x="74731" y="0"/>
                  <a:pt x="69519" y="0"/>
                </a:cubicBezTo>
                <a:cubicBezTo>
                  <a:pt x="64307" y="0"/>
                  <a:pt x="60082" y="4225"/>
                  <a:pt x="60082" y="9437"/>
                </a:cubicBezTo>
                <a:lnTo>
                  <a:pt x="60082" y="60082"/>
                </a:lnTo>
                <a:lnTo>
                  <a:pt x="9437" y="60082"/>
                </a:lnTo>
                <a:cubicBezTo>
                  <a:pt x="4225" y="60082"/>
                  <a:pt x="0" y="64307"/>
                  <a:pt x="0" y="69519"/>
                </a:cubicBezTo>
                <a:cubicBezTo>
                  <a:pt x="0" y="74731"/>
                  <a:pt x="4225" y="78956"/>
                  <a:pt x="9437" y="78956"/>
                </a:cubicBezTo>
                <a:lnTo>
                  <a:pt x="60082" y="78956"/>
                </a:lnTo>
                <a:lnTo>
                  <a:pt x="60082" y="129601"/>
                </a:lnTo>
                <a:cubicBezTo>
                  <a:pt x="60082" y="134813"/>
                  <a:pt x="64307" y="139038"/>
                  <a:pt x="69519" y="139038"/>
                </a:cubicBezTo>
                <a:cubicBezTo>
                  <a:pt x="74731" y="139038"/>
                  <a:pt x="78956" y="134813"/>
                  <a:pt x="78956" y="129601"/>
                </a:cubicBezTo>
                <a:lnTo>
                  <a:pt x="78956" y="78956"/>
                </a:lnTo>
                <a:lnTo>
                  <a:pt x="129601" y="78956"/>
                </a:lnTo>
                <a:cubicBezTo>
                  <a:pt x="134813" y="78956"/>
                  <a:pt x="139038" y="74731"/>
                  <a:pt x="139038" y="69519"/>
                </a:cubicBezTo>
                <a:cubicBezTo>
                  <a:pt x="139038" y="64307"/>
                  <a:pt x="134813" y="60082"/>
                  <a:pt x="129601" y="60082"/>
                </a:cubicBezTo>
                <a:close/>
              </a:path>
            </a:pathLst>
          </a:custGeom>
          <a:solidFill>
            <a:srgbClr val="FFFFFF"/>
          </a:solidFill>
          <a:ln w="603" cap="flat">
            <a:noFill/>
            <a:prstDash val="solid"/>
            <a:miter/>
          </a:ln>
        </p:spPr>
        <p:txBody>
          <a:bodyPr rtlCol="0" anchor="ctr"/>
          <a:lstStyle/>
          <a:p>
            <a:endParaRPr lang="en-US">
              <a:solidFill>
                <a:srgbClr val="FFFFFF"/>
              </a:solidFill>
            </a:endParaRPr>
          </a:p>
        </p:txBody>
      </p:sp>
      <p:sp>
        <p:nvSpPr>
          <p:cNvPr id="47" name="Graphic 12">
            <a:extLst>
              <a:ext uri="{FF2B5EF4-FFF2-40B4-BE49-F238E27FC236}">
                <a16:creationId xmlns:a16="http://schemas.microsoft.com/office/drawing/2014/main" id="{712D4376-A578-4FF1-94FC-245E7A6A48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176380" y="2973840"/>
            <a:ext cx="91138" cy="91138"/>
          </a:xfrm>
          <a:custGeom>
            <a:avLst/>
            <a:gdLst>
              <a:gd name="connsiteX0" fmla="*/ 91138 w 91138"/>
              <a:gd name="connsiteY0" fmla="*/ 45569 h 91138"/>
              <a:gd name="connsiteX1" fmla="*/ 45569 w 91138"/>
              <a:gd name="connsiteY1" fmla="*/ 91138 h 91138"/>
              <a:gd name="connsiteX2" fmla="*/ 0 w 91138"/>
              <a:gd name="connsiteY2" fmla="*/ 45569 h 91138"/>
              <a:gd name="connsiteX3" fmla="*/ 45569 w 91138"/>
              <a:gd name="connsiteY3" fmla="*/ 0 h 91138"/>
              <a:gd name="connsiteX4" fmla="*/ 91138 w 91138"/>
              <a:gd name="connsiteY4" fmla="*/ 45569 h 911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138" h="91138">
                <a:moveTo>
                  <a:pt x="91138" y="45569"/>
                </a:moveTo>
                <a:cubicBezTo>
                  <a:pt x="91138" y="70736"/>
                  <a:pt x="70736" y="91138"/>
                  <a:pt x="45569" y="91138"/>
                </a:cubicBezTo>
                <a:cubicBezTo>
                  <a:pt x="20402" y="91138"/>
                  <a:pt x="0" y="70736"/>
                  <a:pt x="0" y="45569"/>
                </a:cubicBezTo>
                <a:cubicBezTo>
                  <a:pt x="0" y="20402"/>
                  <a:pt x="20402" y="0"/>
                  <a:pt x="45569" y="0"/>
                </a:cubicBezTo>
                <a:cubicBezTo>
                  <a:pt x="70736" y="0"/>
                  <a:pt x="91138" y="20402"/>
                  <a:pt x="91138" y="45569"/>
                </a:cubicBezTo>
                <a:close/>
              </a:path>
            </a:pathLst>
          </a:custGeom>
          <a:solidFill>
            <a:srgbClr val="FFFFFF"/>
          </a:solidFill>
          <a:ln w="422" cap="flat">
            <a:noFill/>
            <a:prstDash val="solid"/>
            <a:miter/>
          </a:ln>
        </p:spPr>
        <p:txBody>
          <a:bodyPr rtlCol="0" anchor="ctr"/>
          <a:lstStyle/>
          <a:p>
            <a:endParaRPr lang="en-US">
              <a:solidFill>
                <a:srgbClr val="FFFFFF"/>
              </a:solidFill>
            </a:endParaRPr>
          </a:p>
        </p:txBody>
      </p:sp>
      <p:sp>
        <p:nvSpPr>
          <p:cNvPr id="48" name="Graphic 15">
            <a:extLst>
              <a:ext uri="{FF2B5EF4-FFF2-40B4-BE49-F238E27FC236}">
                <a16:creationId xmlns:a16="http://schemas.microsoft.com/office/drawing/2014/main" id="{AEA7509D-F04F-40CB-A0B3-EEF16499CC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2062" y="3198265"/>
            <a:ext cx="127713" cy="127713"/>
          </a:xfrm>
          <a:custGeom>
            <a:avLst/>
            <a:gdLst>
              <a:gd name="connsiteX0" fmla="*/ 63857 w 127713"/>
              <a:gd name="connsiteY0" fmla="*/ 18874 h 127713"/>
              <a:gd name="connsiteX1" fmla="*/ 108839 w 127713"/>
              <a:gd name="connsiteY1" fmla="*/ 63857 h 127713"/>
              <a:gd name="connsiteX2" fmla="*/ 63857 w 127713"/>
              <a:gd name="connsiteY2" fmla="*/ 108839 h 127713"/>
              <a:gd name="connsiteX3" fmla="*/ 18874 w 127713"/>
              <a:gd name="connsiteY3" fmla="*/ 63857 h 127713"/>
              <a:gd name="connsiteX4" fmla="*/ 63857 w 127713"/>
              <a:gd name="connsiteY4" fmla="*/ 18874 h 127713"/>
              <a:gd name="connsiteX5" fmla="*/ 63857 w 127713"/>
              <a:gd name="connsiteY5" fmla="*/ 0 h 127713"/>
              <a:gd name="connsiteX6" fmla="*/ 0 w 127713"/>
              <a:gd name="connsiteY6" fmla="*/ 63857 h 127713"/>
              <a:gd name="connsiteX7" fmla="*/ 63857 w 127713"/>
              <a:gd name="connsiteY7" fmla="*/ 127713 h 127713"/>
              <a:gd name="connsiteX8" fmla="*/ 127713 w 127713"/>
              <a:gd name="connsiteY8" fmla="*/ 63857 h 127713"/>
              <a:gd name="connsiteX9" fmla="*/ 63857 w 127713"/>
              <a:gd name="connsiteY9" fmla="*/ 0 h 1277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27713" h="127713">
                <a:moveTo>
                  <a:pt x="63857" y="18874"/>
                </a:moveTo>
                <a:cubicBezTo>
                  <a:pt x="88700" y="18874"/>
                  <a:pt x="108839" y="39013"/>
                  <a:pt x="108839" y="63857"/>
                </a:cubicBezTo>
                <a:cubicBezTo>
                  <a:pt x="108839" y="88700"/>
                  <a:pt x="88700" y="108839"/>
                  <a:pt x="63857" y="108839"/>
                </a:cubicBezTo>
                <a:cubicBezTo>
                  <a:pt x="39013" y="108839"/>
                  <a:pt x="18874" y="88700"/>
                  <a:pt x="18874" y="63857"/>
                </a:cubicBezTo>
                <a:cubicBezTo>
                  <a:pt x="18898" y="39023"/>
                  <a:pt x="39023" y="18898"/>
                  <a:pt x="63857" y="18874"/>
                </a:cubicBezTo>
                <a:moveTo>
                  <a:pt x="63857" y="0"/>
                </a:moveTo>
                <a:cubicBezTo>
                  <a:pt x="28590" y="0"/>
                  <a:pt x="0" y="28590"/>
                  <a:pt x="0" y="63857"/>
                </a:cubicBezTo>
                <a:cubicBezTo>
                  <a:pt x="0" y="99124"/>
                  <a:pt x="28590" y="127713"/>
                  <a:pt x="63857" y="127713"/>
                </a:cubicBezTo>
                <a:cubicBezTo>
                  <a:pt x="99124" y="127713"/>
                  <a:pt x="127713" y="99124"/>
                  <a:pt x="127713" y="63857"/>
                </a:cubicBezTo>
                <a:cubicBezTo>
                  <a:pt x="127713" y="28590"/>
                  <a:pt x="99124" y="0"/>
                  <a:pt x="63857" y="0"/>
                </a:cubicBezTo>
                <a:close/>
              </a:path>
            </a:pathLst>
          </a:custGeom>
          <a:solidFill>
            <a:srgbClr val="FFFFFF"/>
          </a:solidFill>
          <a:ln w="610" cap="flat">
            <a:noFill/>
            <a:prstDash val="solid"/>
            <a:miter/>
          </a:ln>
        </p:spPr>
        <p:txBody>
          <a:bodyPr rtlCol="0" anchor="ctr"/>
          <a:lstStyle/>
          <a:p>
            <a:endParaRPr lang="en-US">
              <a:solidFill>
                <a:srgbClr val="FFFFFF"/>
              </a:solidFill>
            </a:endParaRPr>
          </a:p>
        </p:txBody>
      </p:sp>
      <p:cxnSp>
        <p:nvCxnSpPr>
          <p:cNvPr id="49" name="Straight Connector 18">
            <a:extLst>
              <a:ext uri="{FF2B5EF4-FFF2-40B4-BE49-F238E27FC236}">
                <a16:creationId xmlns:a16="http://schemas.microsoft.com/office/drawing/2014/main" id="{56020367-4FD5-4596-8E10-C5F095CD8DB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301262" y="3496322"/>
            <a:ext cx="0" cy="3352800"/>
          </a:xfrm>
          <a:prstGeom prst="line">
            <a:avLst/>
          </a:prstGeom>
          <a:ln w="25400" cap="sq">
            <a:solidFill>
              <a:srgbClr val="FFFFFF"/>
            </a:solidFill>
            <a:bevel/>
          </a:ln>
        </p:spPr>
        <p:style>
          <a:lnRef idx="1">
            <a:schemeClr val="accent1"/>
          </a:lnRef>
          <a:fillRef idx="0">
            <a:schemeClr val="accent1"/>
          </a:fillRef>
          <a:effectRef idx="0">
            <a:schemeClr val="accent1"/>
          </a:effectRef>
          <a:fontRef idx="minor">
            <a:schemeClr val="tx1"/>
          </a:fontRef>
        </p:style>
      </p:cxnSp>
      <p:sp>
        <p:nvSpPr>
          <p:cNvPr id="14" name="Rectangle 13">
            <a:extLst>
              <a:ext uri="{FF2B5EF4-FFF2-40B4-BE49-F238E27FC236}">
                <a16:creationId xmlns:a16="http://schemas.microsoft.com/office/drawing/2014/main" id="{51F77B1A-4DEC-46BA-BB89-2F90C8FADF09}"/>
              </a:ext>
            </a:extLst>
          </p:cNvPr>
          <p:cNvSpPr/>
          <p:nvPr/>
        </p:nvSpPr>
        <p:spPr>
          <a:xfrm>
            <a:off x="0" y="5829300"/>
            <a:ext cx="12192000" cy="102870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4" name="Graphic 43">
            <a:extLst>
              <a:ext uri="{FF2B5EF4-FFF2-40B4-BE49-F238E27FC236}">
                <a16:creationId xmlns:a16="http://schemas.microsoft.com/office/drawing/2014/main" id="{C73BDB88-9CB6-4D7A-BCF4-8F4ED8BD39DA}"/>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831129" y="5903739"/>
            <a:ext cx="622468" cy="825539"/>
          </a:xfrm>
          <a:prstGeom prst="rect">
            <a:avLst/>
          </a:prstGeom>
        </p:spPr>
      </p:pic>
      <p:pic>
        <p:nvPicPr>
          <p:cNvPr id="50" name="Content Placeholder 4">
            <a:extLst>
              <a:ext uri="{FF2B5EF4-FFF2-40B4-BE49-F238E27FC236}">
                <a16:creationId xmlns:a16="http://schemas.microsoft.com/office/drawing/2014/main" id="{625DA258-F8C7-441B-A7E1-ACD759C1B78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884309" y="5980101"/>
            <a:ext cx="1583267" cy="672817"/>
          </a:xfrm>
          <a:prstGeom prst="rect">
            <a:avLst/>
          </a:prstGeom>
        </p:spPr>
      </p:pic>
      <p:pic>
        <p:nvPicPr>
          <p:cNvPr id="51" name="Picture 50">
            <a:extLst>
              <a:ext uri="{FF2B5EF4-FFF2-40B4-BE49-F238E27FC236}">
                <a16:creationId xmlns:a16="http://schemas.microsoft.com/office/drawing/2014/main" id="{AC1DC255-EDE0-4B2B-AA85-297C04E218EF}"/>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998571" y="6076140"/>
            <a:ext cx="1427074" cy="527299"/>
          </a:xfrm>
          <a:prstGeom prst="rect">
            <a:avLst/>
          </a:prstGeom>
        </p:spPr>
      </p:pic>
      <p:pic>
        <p:nvPicPr>
          <p:cNvPr id="52" name="Picture 51" descr="A close up of a logo&#10;&#10;Description automatically generated">
            <a:extLst>
              <a:ext uri="{FF2B5EF4-FFF2-40B4-BE49-F238E27FC236}">
                <a16:creationId xmlns:a16="http://schemas.microsoft.com/office/drawing/2014/main" id="{E7A562AF-70F8-4C9E-8E4E-6B622F08F3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013472" y="5881952"/>
            <a:ext cx="1163029" cy="1006519"/>
          </a:xfrm>
          <a:prstGeom prst="rect">
            <a:avLst/>
          </a:prstGeom>
        </p:spPr>
      </p:pic>
    </p:spTree>
    <p:extLst>
      <p:ext uri="{BB962C8B-B14F-4D97-AF65-F5344CB8AC3E}">
        <p14:creationId xmlns:p14="http://schemas.microsoft.com/office/powerpoint/2010/main" val="40313264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327D73B4-9F5C-4A64-A179-51B9500CB8B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C1F06963-6374-4B48-844F-071A9BAAAE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9528" y="554152"/>
            <a:ext cx="5742189" cy="5742189"/>
          </a:xfrm>
          <a:prstGeom prst="ellipse">
            <a:avLst/>
          </a:prstGeom>
          <a:gradFill flip="none" rotWithShape="1">
            <a:gsLst>
              <a:gs pos="0">
                <a:schemeClr val="accent1"/>
              </a:gs>
              <a:gs pos="100000">
                <a:schemeClr val="accent2"/>
              </a:gs>
            </a:gsLst>
            <a:lin ang="27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itle 6">
            <a:extLst>
              <a:ext uri="{FF2B5EF4-FFF2-40B4-BE49-F238E27FC236}">
                <a16:creationId xmlns:a16="http://schemas.microsoft.com/office/drawing/2014/main" id="{1DFAC7FF-1C6D-4F28-968C-9596FF937DB8}"/>
              </a:ext>
            </a:extLst>
          </p:cNvPr>
          <p:cNvSpPr>
            <a:spLocks noGrp="1"/>
          </p:cNvSpPr>
          <p:nvPr>
            <p:ph type="title"/>
          </p:nvPr>
        </p:nvSpPr>
        <p:spPr>
          <a:xfrm>
            <a:off x="1245072" y="1289765"/>
            <a:ext cx="3651101" cy="4270963"/>
          </a:xfrm>
        </p:spPr>
        <p:txBody>
          <a:bodyPr anchor="ctr">
            <a:normAutofit/>
          </a:bodyPr>
          <a:lstStyle/>
          <a:p>
            <a:pPr algn="ctr"/>
            <a:r>
              <a:rPr lang="en-US" sz="5600">
                <a:solidFill>
                  <a:srgbClr val="FFFFFF"/>
                </a:solidFill>
              </a:rPr>
              <a:t>Contents</a:t>
            </a:r>
          </a:p>
        </p:txBody>
      </p:sp>
      <p:sp>
        <p:nvSpPr>
          <p:cNvPr id="16" name="Graphic 11">
            <a:extLst>
              <a:ext uri="{FF2B5EF4-FFF2-40B4-BE49-F238E27FC236}">
                <a16:creationId xmlns:a16="http://schemas.microsoft.com/office/drawing/2014/main" id="{6CB927A4-E432-4310-9CD5-E89FF50631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3493" y="374394"/>
            <a:ext cx="171515" cy="171515"/>
          </a:xfrm>
          <a:custGeom>
            <a:avLst/>
            <a:gdLst>
              <a:gd name="connsiteX0" fmla="*/ 159874 w 171515"/>
              <a:gd name="connsiteY0" fmla="*/ 74116 h 171515"/>
              <a:gd name="connsiteX1" fmla="*/ 97399 w 171515"/>
              <a:gd name="connsiteY1" fmla="*/ 74116 h 171515"/>
              <a:gd name="connsiteX2" fmla="*/ 97399 w 171515"/>
              <a:gd name="connsiteY2" fmla="*/ 11641 h 171515"/>
              <a:gd name="connsiteX3" fmla="*/ 85758 w 171515"/>
              <a:gd name="connsiteY3" fmla="*/ 0 h 171515"/>
              <a:gd name="connsiteX4" fmla="*/ 74116 w 171515"/>
              <a:gd name="connsiteY4" fmla="*/ 11641 h 171515"/>
              <a:gd name="connsiteX5" fmla="*/ 74116 w 171515"/>
              <a:gd name="connsiteY5" fmla="*/ 74116 h 171515"/>
              <a:gd name="connsiteX6" fmla="*/ 11641 w 171515"/>
              <a:gd name="connsiteY6" fmla="*/ 74116 h 171515"/>
              <a:gd name="connsiteX7" fmla="*/ 0 w 171515"/>
              <a:gd name="connsiteY7" fmla="*/ 85758 h 171515"/>
              <a:gd name="connsiteX8" fmla="*/ 11641 w 171515"/>
              <a:gd name="connsiteY8" fmla="*/ 97399 h 171515"/>
              <a:gd name="connsiteX9" fmla="*/ 74116 w 171515"/>
              <a:gd name="connsiteY9" fmla="*/ 97399 h 171515"/>
              <a:gd name="connsiteX10" fmla="*/ 74116 w 171515"/>
              <a:gd name="connsiteY10" fmla="*/ 159874 h 171515"/>
              <a:gd name="connsiteX11" fmla="*/ 85758 w 171515"/>
              <a:gd name="connsiteY11" fmla="*/ 171515 h 171515"/>
              <a:gd name="connsiteX12" fmla="*/ 97399 w 171515"/>
              <a:gd name="connsiteY12" fmla="*/ 159874 h 171515"/>
              <a:gd name="connsiteX13" fmla="*/ 97399 w 171515"/>
              <a:gd name="connsiteY13" fmla="*/ 97399 h 171515"/>
              <a:gd name="connsiteX14" fmla="*/ 159874 w 171515"/>
              <a:gd name="connsiteY14" fmla="*/ 97399 h 171515"/>
              <a:gd name="connsiteX15" fmla="*/ 171515 w 171515"/>
              <a:gd name="connsiteY15" fmla="*/ 85758 h 171515"/>
              <a:gd name="connsiteX16" fmla="*/ 159874 w 171515"/>
              <a:gd name="connsiteY16" fmla="*/ 74116 h 17151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171515" h="171515">
                <a:moveTo>
                  <a:pt x="159874" y="74116"/>
                </a:moveTo>
                <a:lnTo>
                  <a:pt x="97399" y="74116"/>
                </a:lnTo>
                <a:lnTo>
                  <a:pt x="97399" y="11641"/>
                </a:lnTo>
                <a:cubicBezTo>
                  <a:pt x="97399" y="5212"/>
                  <a:pt x="92187" y="0"/>
                  <a:pt x="85758" y="0"/>
                </a:cubicBezTo>
                <a:cubicBezTo>
                  <a:pt x="79328" y="0"/>
                  <a:pt x="74116" y="5212"/>
                  <a:pt x="74116" y="11641"/>
                </a:cubicBezTo>
                <a:lnTo>
                  <a:pt x="74116" y="74116"/>
                </a:lnTo>
                <a:lnTo>
                  <a:pt x="11641" y="74116"/>
                </a:lnTo>
                <a:cubicBezTo>
                  <a:pt x="5212" y="74116"/>
                  <a:pt x="0" y="79328"/>
                  <a:pt x="0" y="85758"/>
                </a:cubicBezTo>
                <a:cubicBezTo>
                  <a:pt x="0" y="92187"/>
                  <a:pt x="5212" y="97399"/>
                  <a:pt x="11641" y="97399"/>
                </a:cubicBezTo>
                <a:lnTo>
                  <a:pt x="74116" y="97399"/>
                </a:lnTo>
                <a:lnTo>
                  <a:pt x="74116" y="159874"/>
                </a:lnTo>
                <a:cubicBezTo>
                  <a:pt x="74116" y="166303"/>
                  <a:pt x="79328" y="171515"/>
                  <a:pt x="85758" y="171515"/>
                </a:cubicBezTo>
                <a:cubicBezTo>
                  <a:pt x="92187" y="171515"/>
                  <a:pt x="97399" y="166303"/>
                  <a:pt x="97399" y="159874"/>
                </a:cubicBezTo>
                <a:lnTo>
                  <a:pt x="97399" y="97399"/>
                </a:lnTo>
                <a:lnTo>
                  <a:pt x="159874" y="97399"/>
                </a:lnTo>
                <a:cubicBezTo>
                  <a:pt x="166303" y="97399"/>
                  <a:pt x="171515" y="92187"/>
                  <a:pt x="171515" y="85758"/>
                </a:cubicBezTo>
                <a:cubicBezTo>
                  <a:pt x="171515" y="79328"/>
                  <a:pt x="166303" y="74116"/>
                  <a:pt x="159874" y="74116"/>
                </a:cubicBezTo>
                <a:close/>
              </a:path>
            </a:pathLst>
          </a:custGeom>
          <a:solidFill>
            <a:schemeClr val="accent2"/>
          </a:solidFill>
          <a:ln w="776" cap="flat">
            <a:noFill/>
            <a:prstDash val="solid"/>
            <a:miter/>
          </a:ln>
        </p:spPr>
        <p:txBody>
          <a:bodyPr rtlCol="0" anchor="ctr"/>
          <a:lstStyle/>
          <a:p>
            <a:endParaRPr lang="en-US"/>
          </a:p>
        </p:txBody>
      </p:sp>
      <p:sp>
        <p:nvSpPr>
          <p:cNvPr id="18" name="Graphic 12">
            <a:extLst>
              <a:ext uri="{FF2B5EF4-FFF2-40B4-BE49-F238E27FC236}">
                <a16:creationId xmlns:a16="http://schemas.microsoft.com/office/drawing/2014/main" id="{1453BF6C-B012-48B7-B4E8-6D7AC7C27D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0109" y="1084507"/>
            <a:ext cx="157545" cy="157545"/>
          </a:xfrm>
          <a:custGeom>
            <a:avLst/>
            <a:gdLst>
              <a:gd name="connsiteX0" fmla="*/ 78773 w 157545"/>
              <a:gd name="connsiteY0" fmla="*/ 23283 h 157545"/>
              <a:gd name="connsiteX1" fmla="*/ 134262 w 157545"/>
              <a:gd name="connsiteY1" fmla="*/ 78773 h 157545"/>
              <a:gd name="connsiteX2" fmla="*/ 78773 w 157545"/>
              <a:gd name="connsiteY2" fmla="*/ 134262 h 157545"/>
              <a:gd name="connsiteX3" fmla="*/ 23283 w 157545"/>
              <a:gd name="connsiteY3" fmla="*/ 78773 h 157545"/>
              <a:gd name="connsiteX4" fmla="*/ 78773 w 157545"/>
              <a:gd name="connsiteY4" fmla="*/ 23283 h 157545"/>
              <a:gd name="connsiteX5" fmla="*/ 78773 w 157545"/>
              <a:gd name="connsiteY5" fmla="*/ 0 h 157545"/>
              <a:gd name="connsiteX6" fmla="*/ 0 w 157545"/>
              <a:gd name="connsiteY6" fmla="*/ 78773 h 157545"/>
              <a:gd name="connsiteX7" fmla="*/ 78773 w 157545"/>
              <a:gd name="connsiteY7" fmla="*/ 157545 h 157545"/>
              <a:gd name="connsiteX8" fmla="*/ 157545 w 157545"/>
              <a:gd name="connsiteY8" fmla="*/ 78773 h 157545"/>
              <a:gd name="connsiteX9" fmla="*/ 78773 w 157545"/>
              <a:gd name="connsiteY9" fmla="*/ 0 h 157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57545" h="157545">
                <a:moveTo>
                  <a:pt x="78773" y="23283"/>
                </a:moveTo>
                <a:cubicBezTo>
                  <a:pt x="109419" y="23283"/>
                  <a:pt x="134262" y="48126"/>
                  <a:pt x="134262" y="78773"/>
                </a:cubicBezTo>
                <a:cubicBezTo>
                  <a:pt x="134262" y="109419"/>
                  <a:pt x="109419" y="134262"/>
                  <a:pt x="78773" y="134262"/>
                </a:cubicBezTo>
                <a:cubicBezTo>
                  <a:pt x="48126" y="134262"/>
                  <a:pt x="23283" y="109419"/>
                  <a:pt x="23283" y="78773"/>
                </a:cubicBezTo>
                <a:cubicBezTo>
                  <a:pt x="23312" y="48139"/>
                  <a:pt x="48139" y="23312"/>
                  <a:pt x="78773" y="23283"/>
                </a:cubicBezTo>
                <a:moveTo>
                  <a:pt x="78773" y="0"/>
                </a:moveTo>
                <a:cubicBezTo>
                  <a:pt x="35268" y="0"/>
                  <a:pt x="0" y="35268"/>
                  <a:pt x="0" y="78773"/>
                </a:cubicBezTo>
                <a:cubicBezTo>
                  <a:pt x="0" y="122277"/>
                  <a:pt x="35268" y="157545"/>
                  <a:pt x="78773" y="157545"/>
                </a:cubicBezTo>
                <a:cubicBezTo>
                  <a:pt x="122277" y="157545"/>
                  <a:pt x="157545" y="122277"/>
                  <a:pt x="157545" y="78773"/>
                </a:cubicBezTo>
                <a:cubicBezTo>
                  <a:pt x="157545" y="35268"/>
                  <a:pt x="122277" y="0"/>
                  <a:pt x="78773" y="0"/>
                </a:cubicBezTo>
                <a:close/>
              </a:path>
            </a:pathLst>
          </a:custGeom>
          <a:solidFill>
            <a:schemeClr val="accent2"/>
          </a:solidFill>
          <a:ln w="751" cap="flat">
            <a:noFill/>
            <a:prstDash val="solid"/>
            <a:miter/>
          </a:ln>
        </p:spPr>
        <p:txBody>
          <a:bodyPr rtlCol="0" anchor="ctr"/>
          <a:lstStyle/>
          <a:p>
            <a:endParaRPr lang="en-US"/>
          </a:p>
        </p:txBody>
      </p:sp>
      <p:sp>
        <p:nvSpPr>
          <p:cNvPr id="4" name="Content Placeholder 3">
            <a:extLst>
              <a:ext uri="{FF2B5EF4-FFF2-40B4-BE49-F238E27FC236}">
                <a16:creationId xmlns:a16="http://schemas.microsoft.com/office/drawing/2014/main" id="{3987A152-7073-4A72-9964-B10FEB04B772}"/>
              </a:ext>
            </a:extLst>
          </p:cNvPr>
          <p:cNvSpPr>
            <a:spLocks noGrp="1"/>
          </p:cNvSpPr>
          <p:nvPr>
            <p:ph idx="1"/>
          </p:nvPr>
        </p:nvSpPr>
        <p:spPr>
          <a:xfrm>
            <a:off x="6297233" y="518400"/>
            <a:ext cx="4771607" cy="5837949"/>
          </a:xfrm>
        </p:spPr>
        <p:txBody>
          <a:bodyPr anchor="ctr">
            <a:normAutofit/>
          </a:bodyPr>
          <a:lstStyle/>
          <a:p>
            <a:r>
              <a:rPr lang="en-US" sz="2000" dirty="0">
                <a:solidFill>
                  <a:schemeClr val="tx1">
                    <a:alpha val="80000"/>
                  </a:schemeClr>
                </a:solidFill>
              </a:rPr>
              <a:t>Overview</a:t>
            </a:r>
          </a:p>
          <a:p>
            <a:endParaRPr lang="en-US" sz="2000" dirty="0">
              <a:solidFill>
                <a:schemeClr val="tx1">
                  <a:alpha val="80000"/>
                </a:schemeClr>
              </a:solidFill>
            </a:endParaRPr>
          </a:p>
          <a:p>
            <a:r>
              <a:rPr lang="en-US" sz="2000" dirty="0">
                <a:solidFill>
                  <a:schemeClr val="tx1">
                    <a:alpha val="80000"/>
                  </a:schemeClr>
                </a:solidFill>
              </a:rPr>
              <a:t>Problem Context</a:t>
            </a:r>
          </a:p>
          <a:p>
            <a:endParaRPr lang="en-US" sz="2000" dirty="0">
              <a:solidFill>
                <a:schemeClr val="tx1">
                  <a:alpha val="80000"/>
                </a:schemeClr>
              </a:solidFill>
            </a:endParaRPr>
          </a:p>
          <a:p>
            <a:r>
              <a:rPr lang="en-US" sz="2000" dirty="0">
                <a:solidFill>
                  <a:schemeClr val="tx1">
                    <a:alpha val="80000"/>
                  </a:schemeClr>
                </a:solidFill>
              </a:rPr>
              <a:t>Plan for Creating the Simulation or Prototype</a:t>
            </a:r>
          </a:p>
          <a:p>
            <a:endParaRPr lang="en-US" sz="2000" dirty="0">
              <a:solidFill>
                <a:schemeClr val="tx1">
                  <a:alpha val="80000"/>
                </a:schemeClr>
              </a:solidFill>
            </a:endParaRPr>
          </a:p>
          <a:p>
            <a:r>
              <a:rPr lang="en-US" sz="2000" dirty="0">
                <a:solidFill>
                  <a:schemeClr val="tx1">
                    <a:alpha val="80000"/>
                  </a:schemeClr>
                </a:solidFill>
              </a:rPr>
              <a:t>Technology Description and Workflow</a:t>
            </a:r>
          </a:p>
          <a:p>
            <a:endParaRPr lang="en-US" sz="2000" dirty="0">
              <a:solidFill>
                <a:schemeClr val="tx1">
                  <a:alpha val="80000"/>
                </a:schemeClr>
              </a:solidFill>
            </a:endParaRPr>
          </a:p>
          <a:p>
            <a:r>
              <a:rPr lang="en-US" sz="2000" dirty="0">
                <a:solidFill>
                  <a:schemeClr val="tx1">
                    <a:alpha val="80000"/>
                  </a:schemeClr>
                </a:solidFill>
              </a:rPr>
              <a:t>Comparison to Existing Technologies</a:t>
            </a:r>
          </a:p>
          <a:p>
            <a:endParaRPr lang="en-US" sz="2000" dirty="0">
              <a:solidFill>
                <a:schemeClr val="tx1">
                  <a:alpha val="80000"/>
                </a:schemeClr>
              </a:solidFill>
            </a:endParaRPr>
          </a:p>
        </p:txBody>
      </p:sp>
      <p:sp>
        <p:nvSpPr>
          <p:cNvPr id="20" name="Graphic 10">
            <a:extLst>
              <a:ext uri="{FF2B5EF4-FFF2-40B4-BE49-F238E27FC236}">
                <a16:creationId xmlns:a16="http://schemas.microsoft.com/office/drawing/2014/main" id="{E3020543-B24B-4EC4-8FFC-8DD88EEA91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436547" y="5751820"/>
            <a:ext cx="112426" cy="112426"/>
          </a:xfrm>
          <a:custGeom>
            <a:avLst/>
            <a:gdLst>
              <a:gd name="connsiteX0" fmla="*/ 112426 w 112426"/>
              <a:gd name="connsiteY0" fmla="*/ 56213 h 112426"/>
              <a:gd name="connsiteX1" fmla="*/ 56213 w 112426"/>
              <a:gd name="connsiteY1" fmla="*/ 112426 h 112426"/>
              <a:gd name="connsiteX2" fmla="*/ 0 w 112426"/>
              <a:gd name="connsiteY2" fmla="*/ 56213 h 112426"/>
              <a:gd name="connsiteX3" fmla="*/ 56213 w 112426"/>
              <a:gd name="connsiteY3" fmla="*/ 0 h 112426"/>
              <a:gd name="connsiteX4" fmla="*/ 112426 w 112426"/>
              <a:gd name="connsiteY4" fmla="*/ 56213 h 1124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426" h="112426">
                <a:moveTo>
                  <a:pt x="112426" y="56213"/>
                </a:moveTo>
                <a:cubicBezTo>
                  <a:pt x="112426" y="87259"/>
                  <a:pt x="87259" y="112426"/>
                  <a:pt x="56213" y="112426"/>
                </a:cubicBezTo>
                <a:cubicBezTo>
                  <a:pt x="25167" y="112426"/>
                  <a:pt x="0" y="87259"/>
                  <a:pt x="0" y="56213"/>
                </a:cubicBezTo>
                <a:cubicBezTo>
                  <a:pt x="0" y="25167"/>
                  <a:pt x="25167" y="0"/>
                  <a:pt x="56213" y="0"/>
                </a:cubicBezTo>
                <a:cubicBezTo>
                  <a:pt x="87259" y="0"/>
                  <a:pt x="112426" y="25167"/>
                  <a:pt x="112426" y="56213"/>
                </a:cubicBezTo>
                <a:close/>
              </a:path>
            </a:pathLst>
          </a:custGeom>
          <a:solidFill>
            <a:schemeClr val="accent2"/>
          </a:solidFill>
          <a:ln w="516" cap="flat">
            <a:noFill/>
            <a:prstDash val="solid"/>
            <a:miter/>
          </a:ln>
        </p:spPr>
        <p:txBody>
          <a:bodyPr rtlCol="0" anchor="ctr"/>
          <a:lstStyle/>
          <a:p>
            <a:endParaRPr lang="en-US"/>
          </a:p>
        </p:txBody>
      </p:sp>
      <p:cxnSp>
        <p:nvCxnSpPr>
          <p:cNvPr id="22" name="Straight Connector 21">
            <a:extLst>
              <a:ext uri="{FF2B5EF4-FFF2-40B4-BE49-F238E27FC236}">
                <a16:creationId xmlns:a16="http://schemas.microsoft.com/office/drawing/2014/main" id="{C49DA8F6-BCC1-4447-B54C-57856834B94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586162" y="3610394"/>
            <a:ext cx="0" cy="3238728"/>
          </a:xfrm>
          <a:prstGeom prst="line">
            <a:avLst/>
          </a:prstGeom>
          <a:ln w="25400" cap="sq">
            <a:gradFill flip="none" rotWithShape="1">
              <a:gsLst>
                <a:gs pos="0">
                  <a:schemeClr val="accent1"/>
                </a:gs>
                <a:gs pos="100000">
                  <a:schemeClr val="accent2"/>
                </a:gs>
              </a:gsLst>
              <a:lin ang="5400000" scaled="0"/>
              <a:tileRect/>
            </a:gradFill>
            <a:beve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4355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83EFE7-65A5-4102-A9AB-B7B1F6C63148}"/>
              </a:ext>
            </a:extLst>
          </p:cNvPr>
          <p:cNvSpPr>
            <a:spLocks noGrp="1"/>
          </p:cNvSpPr>
          <p:nvPr>
            <p:ph type="title"/>
          </p:nvPr>
        </p:nvSpPr>
        <p:spPr>
          <a:xfrm>
            <a:off x="4965430" y="629268"/>
            <a:ext cx="6586491" cy="1286160"/>
          </a:xfrm>
        </p:spPr>
        <p:txBody>
          <a:bodyPr anchor="b">
            <a:normAutofit/>
          </a:bodyPr>
          <a:lstStyle/>
          <a:p>
            <a:r>
              <a:rPr lang="en-US" dirty="0"/>
              <a:t>Overview</a:t>
            </a:r>
          </a:p>
        </p:txBody>
      </p:sp>
      <p:sp>
        <p:nvSpPr>
          <p:cNvPr id="3" name="Content Placeholder 2">
            <a:extLst>
              <a:ext uri="{FF2B5EF4-FFF2-40B4-BE49-F238E27FC236}">
                <a16:creationId xmlns:a16="http://schemas.microsoft.com/office/drawing/2014/main" id="{41369400-8AEA-4820-9241-1ACA715E7E11}"/>
              </a:ext>
            </a:extLst>
          </p:cNvPr>
          <p:cNvSpPr>
            <a:spLocks noGrp="1"/>
          </p:cNvSpPr>
          <p:nvPr>
            <p:ph idx="1"/>
          </p:nvPr>
        </p:nvSpPr>
        <p:spPr>
          <a:xfrm>
            <a:off x="4965431" y="2438400"/>
            <a:ext cx="6586489" cy="3785419"/>
          </a:xfrm>
        </p:spPr>
        <p:txBody>
          <a:bodyPr>
            <a:normAutofit/>
          </a:bodyPr>
          <a:lstStyle/>
          <a:p>
            <a:r>
              <a:rPr lang="en-US" sz="2000"/>
              <a:t>Who are you? Who is in your group? </a:t>
            </a:r>
          </a:p>
          <a:p>
            <a:endParaRPr lang="en-US" sz="2000"/>
          </a:p>
          <a:p>
            <a:r>
              <a:rPr lang="en-US" sz="2000"/>
              <a:t>What year in school? Which University? Which Advisor?</a:t>
            </a:r>
          </a:p>
          <a:p>
            <a:endParaRPr lang="en-US" sz="2000"/>
          </a:p>
          <a:p>
            <a:r>
              <a:rPr lang="en-US" sz="2000"/>
              <a:t>What is the general topic of your project?</a:t>
            </a:r>
          </a:p>
          <a:p>
            <a:endParaRPr lang="en-US" sz="2000"/>
          </a:p>
          <a:p>
            <a:r>
              <a:rPr lang="en-US" sz="2000"/>
              <a:t>Why do you want to participate in this competition?</a:t>
            </a:r>
          </a:p>
          <a:p>
            <a:endParaRPr lang="en-US" sz="2000"/>
          </a:p>
          <a:p>
            <a:r>
              <a:rPr lang="en-US" sz="2000"/>
              <a:t>Why do you think you are capable of winning?</a:t>
            </a:r>
          </a:p>
        </p:txBody>
      </p:sp>
      <p:pic>
        <p:nvPicPr>
          <p:cNvPr id="5" name="Picture 4" descr="Orange coloured pencil standing out from the crowd of black pencils">
            <a:extLst>
              <a:ext uri="{FF2B5EF4-FFF2-40B4-BE49-F238E27FC236}">
                <a16:creationId xmlns:a16="http://schemas.microsoft.com/office/drawing/2014/main" id="{550CB37E-63B1-4D6E-A623-EEC52DA7BA42}"/>
              </a:ext>
            </a:extLst>
          </p:cNvPr>
          <p:cNvPicPr>
            <a:picLocks noChangeAspect="1"/>
          </p:cNvPicPr>
          <p:nvPr/>
        </p:nvPicPr>
        <p:blipFill rotWithShape="1">
          <a:blip r:embed="rId2"/>
          <a:srcRect l="12508" r="46936"/>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B810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953755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100FD6-201E-4ADA-83A7-64323FD49A51}"/>
              </a:ext>
            </a:extLst>
          </p:cNvPr>
          <p:cNvSpPr>
            <a:spLocks noGrp="1"/>
          </p:cNvSpPr>
          <p:nvPr>
            <p:ph type="title"/>
          </p:nvPr>
        </p:nvSpPr>
        <p:spPr>
          <a:xfrm>
            <a:off x="4965430" y="629268"/>
            <a:ext cx="6586491" cy="1286160"/>
          </a:xfrm>
        </p:spPr>
        <p:txBody>
          <a:bodyPr anchor="b">
            <a:normAutofit/>
          </a:bodyPr>
          <a:lstStyle/>
          <a:p>
            <a:r>
              <a:rPr lang="en-US" dirty="0"/>
              <a:t>Problem Context</a:t>
            </a:r>
          </a:p>
        </p:txBody>
      </p:sp>
      <p:sp>
        <p:nvSpPr>
          <p:cNvPr id="3" name="Content Placeholder 2">
            <a:extLst>
              <a:ext uri="{FF2B5EF4-FFF2-40B4-BE49-F238E27FC236}">
                <a16:creationId xmlns:a16="http://schemas.microsoft.com/office/drawing/2014/main" id="{386BCFAA-7D69-4D8D-AF1E-6FAE469C0857}"/>
              </a:ext>
            </a:extLst>
          </p:cNvPr>
          <p:cNvSpPr>
            <a:spLocks noGrp="1"/>
          </p:cNvSpPr>
          <p:nvPr>
            <p:ph idx="1"/>
          </p:nvPr>
        </p:nvSpPr>
        <p:spPr>
          <a:xfrm>
            <a:off x="4965431" y="2438400"/>
            <a:ext cx="6586489" cy="3785419"/>
          </a:xfrm>
        </p:spPr>
        <p:txBody>
          <a:bodyPr>
            <a:normAutofit/>
          </a:bodyPr>
          <a:lstStyle/>
          <a:p>
            <a:r>
              <a:rPr lang="en-US" sz="2000"/>
              <a:t>Explain why your project is relevant</a:t>
            </a:r>
          </a:p>
          <a:p>
            <a:endParaRPr lang="en-US" sz="2000"/>
          </a:p>
          <a:p>
            <a:r>
              <a:rPr lang="en-US" sz="2000"/>
              <a:t>Explain why this sector needs this type of solution</a:t>
            </a:r>
          </a:p>
          <a:p>
            <a:endParaRPr lang="en-US" sz="2000"/>
          </a:p>
          <a:p>
            <a:r>
              <a:rPr lang="en-US" sz="2000"/>
              <a:t>Explain how your project can help solve these problems</a:t>
            </a:r>
          </a:p>
          <a:p>
            <a:endParaRPr lang="en-US" sz="2000"/>
          </a:p>
          <a:p>
            <a:r>
              <a:rPr lang="en-US" sz="2000"/>
              <a:t>What benefits might arise from your project</a:t>
            </a:r>
          </a:p>
        </p:txBody>
      </p:sp>
      <p:pic>
        <p:nvPicPr>
          <p:cNvPr id="5" name="Picture 4" descr="Sunlit desk">
            <a:extLst>
              <a:ext uri="{FF2B5EF4-FFF2-40B4-BE49-F238E27FC236}">
                <a16:creationId xmlns:a16="http://schemas.microsoft.com/office/drawing/2014/main" id="{A8C7633A-61B8-4E47-A462-0AAD4B6A4BB8}"/>
              </a:ext>
            </a:extLst>
          </p:cNvPr>
          <p:cNvPicPr>
            <a:picLocks noChangeAspect="1"/>
          </p:cNvPicPr>
          <p:nvPr/>
        </p:nvPicPr>
        <p:blipFill rotWithShape="1">
          <a:blip r:embed="rId2"/>
          <a:srcRect l="23318" r="31562"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DBD969"/>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777998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7FA33FF-088D-4F16-95A2-2C64D353DE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24"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376EFB1-01CF-419F-ABF1-2AF02BBFCB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709160" cy="6858000"/>
          </a:xfrm>
          <a:prstGeom prst="rect">
            <a:avLst/>
          </a:prstGeom>
          <a:solidFill>
            <a:schemeClr val="tx1">
              <a:alpha val="8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Freeform: Shape 11">
            <a:extLst>
              <a:ext uri="{FF2B5EF4-FFF2-40B4-BE49-F238E27FC236}">
                <a16:creationId xmlns:a16="http://schemas.microsoft.com/office/drawing/2014/main" id="{FF9DEA15-78BD-4750-AA18-B9F28A6D5A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284331" cy="6858000"/>
          </a:xfrm>
          <a:custGeom>
            <a:avLst/>
            <a:gdLst>
              <a:gd name="connsiteX0" fmla="*/ 0 w 4319042"/>
              <a:gd name="connsiteY0" fmla="*/ 0 h 6858000"/>
              <a:gd name="connsiteX1" fmla="*/ 1142888 w 4319042"/>
              <a:gd name="connsiteY1" fmla="*/ 0 h 6858000"/>
              <a:gd name="connsiteX2" fmla="*/ 4319042 w 4319042"/>
              <a:gd name="connsiteY2" fmla="*/ 6858000 h 6858000"/>
              <a:gd name="connsiteX3" fmla="*/ 0 w 4319042"/>
              <a:gd name="connsiteY3" fmla="*/ 6858000 h 6858000"/>
            </a:gdLst>
            <a:ahLst/>
            <a:cxnLst>
              <a:cxn ang="0">
                <a:pos x="connsiteX0" y="connsiteY0"/>
              </a:cxn>
              <a:cxn ang="0">
                <a:pos x="connsiteX1" y="connsiteY1"/>
              </a:cxn>
              <a:cxn ang="0">
                <a:pos x="connsiteX2" y="connsiteY2"/>
              </a:cxn>
              <a:cxn ang="0">
                <a:pos x="connsiteX3" y="connsiteY3"/>
              </a:cxn>
            </a:cxnLst>
            <a:rect l="l" t="t" r="r" b="b"/>
            <a:pathLst>
              <a:path w="4319042" h="6858000">
                <a:moveTo>
                  <a:pt x="0" y="0"/>
                </a:moveTo>
                <a:lnTo>
                  <a:pt x="1142888" y="0"/>
                </a:lnTo>
                <a:lnTo>
                  <a:pt x="4319042" y="6858000"/>
                </a:lnTo>
                <a:lnTo>
                  <a:pt x="0" y="6858000"/>
                </a:lnTo>
                <a:close/>
              </a:path>
            </a:pathLst>
          </a:custGeom>
          <a:solidFill>
            <a:schemeClr val="tx1">
              <a:alpha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E22B6CF-988E-4E1C-AD34-B35D3C410FA1}"/>
              </a:ext>
            </a:extLst>
          </p:cNvPr>
          <p:cNvSpPr>
            <a:spLocks noGrp="1"/>
          </p:cNvSpPr>
          <p:nvPr>
            <p:ph type="title"/>
          </p:nvPr>
        </p:nvSpPr>
        <p:spPr>
          <a:xfrm>
            <a:off x="804672" y="640080"/>
            <a:ext cx="3282696" cy="5257800"/>
          </a:xfrm>
        </p:spPr>
        <p:txBody>
          <a:bodyPr>
            <a:normAutofit/>
          </a:bodyPr>
          <a:lstStyle/>
          <a:p>
            <a:r>
              <a:rPr lang="en-US" dirty="0">
                <a:solidFill>
                  <a:schemeClr val="bg1"/>
                </a:solidFill>
              </a:rPr>
              <a:t>Plan for Creating the Prototype</a:t>
            </a:r>
            <a:br>
              <a:rPr lang="en-US" dirty="0">
                <a:solidFill>
                  <a:schemeClr val="bg1"/>
                </a:solidFill>
              </a:rPr>
            </a:br>
            <a:endParaRPr lang="en-US" dirty="0">
              <a:solidFill>
                <a:schemeClr val="bg1"/>
              </a:solidFill>
            </a:endParaRPr>
          </a:p>
        </p:txBody>
      </p:sp>
      <p:sp>
        <p:nvSpPr>
          <p:cNvPr id="3" name="Content Placeholder 2">
            <a:extLst>
              <a:ext uri="{FF2B5EF4-FFF2-40B4-BE49-F238E27FC236}">
                <a16:creationId xmlns:a16="http://schemas.microsoft.com/office/drawing/2014/main" id="{BAFED633-9ED5-47BA-A0B7-4ED53E8C8919}"/>
              </a:ext>
            </a:extLst>
          </p:cNvPr>
          <p:cNvSpPr>
            <a:spLocks noGrp="1"/>
          </p:cNvSpPr>
          <p:nvPr>
            <p:ph idx="1"/>
          </p:nvPr>
        </p:nvSpPr>
        <p:spPr>
          <a:xfrm>
            <a:off x="5358384" y="640081"/>
            <a:ext cx="6024654" cy="5257800"/>
          </a:xfrm>
        </p:spPr>
        <p:txBody>
          <a:bodyPr anchor="ctr">
            <a:normAutofit/>
          </a:bodyPr>
          <a:lstStyle/>
          <a:p>
            <a:r>
              <a:rPr lang="en-US" sz="2400" dirty="0"/>
              <a:t>The final event will require you to submit a physical prototype of your project</a:t>
            </a:r>
          </a:p>
          <a:p>
            <a:r>
              <a:rPr lang="en-US" sz="2400" dirty="0"/>
              <a:t>Explain in more details what the final prototype and product will you be presenting at the final event (i.e. not how it works but explain in what format you will deliver the final product)</a:t>
            </a:r>
          </a:p>
          <a:p>
            <a:r>
              <a:rPr lang="en-US" sz="2400" dirty="0"/>
              <a:t>Technology and Information</a:t>
            </a:r>
          </a:p>
          <a:p>
            <a:endParaRPr lang="en-US" sz="2400" dirty="0"/>
          </a:p>
        </p:txBody>
      </p:sp>
    </p:spTree>
    <p:extLst>
      <p:ext uri="{BB962C8B-B14F-4D97-AF65-F5344CB8AC3E}">
        <p14:creationId xmlns:p14="http://schemas.microsoft.com/office/powerpoint/2010/main" val="6347451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45D16B-A012-46BB-B60C-8D036AEB242D}"/>
              </a:ext>
            </a:extLst>
          </p:cNvPr>
          <p:cNvSpPr>
            <a:spLocks noGrp="1"/>
          </p:cNvSpPr>
          <p:nvPr>
            <p:ph type="title"/>
          </p:nvPr>
        </p:nvSpPr>
        <p:spPr>
          <a:xfrm>
            <a:off x="4965430" y="629268"/>
            <a:ext cx="6586491" cy="1286160"/>
          </a:xfrm>
        </p:spPr>
        <p:txBody>
          <a:bodyPr anchor="b">
            <a:normAutofit/>
          </a:bodyPr>
          <a:lstStyle/>
          <a:p>
            <a:r>
              <a:rPr lang="en-US" sz="4100"/>
              <a:t>Technology Description and Workflow</a:t>
            </a:r>
          </a:p>
        </p:txBody>
      </p:sp>
      <p:sp>
        <p:nvSpPr>
          <p:cNvPr id="3" name="Content Placeholder 2">
            <a:extLst>
              <a:ext uri="{FF2B5EF4-FFF2-40B4-BE49-F238E27FC236}">
                <a16:creationId xmlns:a16="http://schemas.microsoft.com/office/drawing/2014/main" id="{D7A3B5FA-4CF4-4FBA-9C99-52FB43EE547F}"/>
              </a:ext>
            </a:extLst>
          </p:cNvPr>
          <p:cNvSpPr>
            <a:spLocks noGrp="1"/>
          </p:cNvSpPr>
          <p:nvPr>
            <p:ph idx="1"/>
          </p:nvPr>
        </p:nvSpPr>
        <p:spPr>
          <a:xfrm>
            <a:off x="4965431" y="2438400"/>
            <a:ext cx="6586489" cy="3785419"/>
          </a:xfrm>
        </p:spPr>
        <p:txBody>
          <a:bodyPr>
            <a:normAutofit/>
          </a:bodyPr>
          <a:lstStyle/>
          <a:p>
            <a:r>
              <a:rPr lang="en-US" sz="1700"/>
              <a:t>Give an overview of your project in terms of the technology you are proposing</a:t>
            </a:r>
          </a:p>
          <a:p>
            <a:endParaRPr lang="en-US" sz="1700"/>
          </a:p>
          <a:p>
            <a:r>
              <a:rPr lang="en-US" sz="1700"/>
              <a:t>Provide more details on a point-by-point basis to explain the main features of the technology and how it will work</a:t>
            </a:r>
          </a:p>
          <a:p>
            <a:endParaRPr lang="en-US" sz="1700"/>
          </a:p>
          <a:p>
            <a:r>
              <a:rPr lang="en-US" sz="1700"/>
              <a:t>Provide details how you will go about working on developing the digital design of your project and/or the prototype. How will you be able to finish the project in by the deadline of May 15</a:t>
            </a:r>
            <a:r>
              <a:rPr lang="en-US" sz="1700" baseline="30000"/>
              <a:t>th</a:t>
            </a:r>
            <a:r>
              <a:rPr lang="en-US" sz="1700"/>
              <a:t>?</a:t>
            </a:r>
          </a:p>
          <a:p>
            <a:endParaRPr lang="en-US" sz="1700"/>
          </a:p>
          <a:p>
            <a:r>
              <a:rPr lang="en-US" sz="1700"/>
              <a:t>Which of your team members will work on each part of the project</a:t>
            </a:r>
          </a:p>
        </p:txBody>
      </p:sp>
      <p:pic>
        <p:nvPicPr>
          <p:cNvPr id="5" name="Picture 4" descr="Cubes connected with a red line">
            <a:extLst>
              <a:ext uri="{FF2B5EF4-FFF2-40B4-BE49-F238E27FC236}">
                <a16:creationId xmlns:a16="http://schemas.microsoft.com/office/drawing/2014/main" id="{CEF07B55-931A-419F-BFD0-D7B8DFAC5A62}"/>
              </a:ext>
            </a:extLst>
          </p:cNvPr>
          <p:cNvPicPr>
            <a:picLocks noChangeAspect="1"/>
          </p:cNvPicPr>
          <p:nvPr/>
        </p:nvPicPr>
        <p:blipFill rotWithShape="1">
          <a:blip r:embed="rId2"/>
          <a:srcRect l="29691" r="18261"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B717D"/>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1983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67BCFA-6D65-48DE-B4F3-32C981DB892B}"/>
              </a:ext>
            </a:extLst>
          </p:cNvPr>
          <p:cNvSpPr>
            <a:spLocks noGrp="1"/>
          </p:cNvSpPr>
          <p:nvPr>
            <p:ph type="title"/>
          </p:nvPr>
        </p:nvSpPr>
        <p:spPr>
          <a:xfrm>
            <a:off x="4965430" y="629268"/>
            <a:ext cx="6586491" cy="1286160"/>
          </a:xfrm>
        </p:spPr>
        <p:txBody>
          <a:bodyPr anchor="b">
            <a:normAutofit/>
          </a:bodyPr>
          <a:lstStyle/>
          <a:p>
            <a:r>
              <a:rPr lang="en-US" sz="4100"/>
              <a:t>Comparison of Existing Technologies</a:t>
            </a:r>
          </a:p>
        </p:txBody>
      </p:sp>
      <p:sp>
        <p:nvSpPr>
          <p:cNvPr id="3" name="Content Placeholder 2">
            <a:extLst>
              <a:ext uri="{FF2B5EF4-FFF2-40B4-BE49-F238E27FC236}">
                <a16:creationId xmlns:a16="http://schemas.microsoft.com/office/drawing/2014/main" id="{7D6F5CD0-757E-4373-B121-3392E6ECA795}"/>
              </a:ext>
            </a:extLst>
          </p:cNvPr>
          <p:cNvSpPr>
            <a:spLocks noGrp="1"/>
          </p:cNvSpPr>
          <p:nvPr>
            <p:ph idx="1"/>
          </p:nvPr>
        </p:nvSpPr>
        <p:spPr>
          <a:xfrm>
            <a:off x="4965431" y="2438400"/>
            <a:ext cx="6586489" cy="3785419"/>
          </a:xfrm>
        </p:spPr>
        <p:txBody>
          <a:bodyPr>
            <a:normAutofit/>
          </a:bodyPr>
          <a:lstStyle/>
          <a:p>
            <a:r>
              <a:rPr lang="en-US" sz="2000"/>
              <a:t>What technologies is your project going to replace or improve upon?</a:t>
            </a:r>
          </a:p>
          <a:p>
            <a:endParaRPr lang="en-US" sz="2000"/>
          </a:p>
          <a:p>
            <a:r>
              <a:rPr lang="en-US" sz="2000"/>
              <a:t>What are the advantages and disadvantages of existing technologies?</a:t>
            </a:r>
          </a:p>
          <a:p>
            <a:endParaRPr lang="en-US" sz="2000"/>
          </a:p>
          <a:p>
            <a:r>
              <a:rPr lang="en-US" sz="2000"/>
              <a:t>Why should someone either (a) invest in your project or (b) purchase your product compared to what is existing in the market?</a:t>
            </a:r>
          </a:p>
        </p:txBody>
      </p:sp>
      <p:pic>
        <p:nvPicPr>
          <p:cNvPr id="5" name="Picture 4" descr="Person watching empty phone">
            <a:extLst>
              <a:ext uri="{FF2B5EF4-FFF2-40B4-BE49-F238E27FC236}">
                <a16:creationId xmlns:a16="http://schemas.microsoft.com/office/drawing/2014/main" id="{25BECC0D-EEE3-4878-8A3A-BE9669BE3C6D}"/>
              </a:ext>
            </a:extLst>
          </p:cNvPr>
          <p:cNvPicPr>
            <a:picLocks noChangeAspect="1"/>
          </p:cNvPicPr>
          <p:nvPr/>
        </p:nvPicPr>
        <p:blipFill rotWithShape="1">
          <a:blip r:embed="rId2"/>
          <a:srcRect l="43020" r="11861" b="-1"/>
          <a:stretch/>
        </p:blipFill>
        <p:spPr>
          <a:xfrm>
            <a:off x="20" y="10"/>
            <a:ext cx="4635571" cy="6857990"/>
          </a:xfrm>
          <a:prstGeom prst="rect">
            <a:avLst/>
          </a:prstGeom>
          <a:effectLst/>
        </p:spPr>
      </p:pic>
      <p:cxnSp>
        <p:nvCxnSpPr>
          <p:cNvPr id="9" name="Straight Connector 8">
            <a:extLst>
              <a:ext uri="{FF2B5EF4-FFF2-40B4-BE49-F238E27FC236}">
                <a16:creationId xmlns:a16="http://schemas.microsoft.com/office/drawing/2014/main" id="{A7F400EE-A8A5-48AF-B4D6-291B52C6F0B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080934" y="2115117"/>
            <a:ext cx="6309360" cy="0"/>
          </a:xfrm>
          <a:prstGeom prst="line">
            <a:avLst/>
          </a:prstGeom>
          <a:ln w="19050">
            <a:solidFill>
              <a:srgbClr val="ADEB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867317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156</TotalTime>
  <Words>325</Words>
  <Application>Microsoft Office PowerPoint</Application>
  <PresentationFormat>Widescreen</PresentationFormat>
  <Paragraphs>48</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3rd Annual Solar Decathlon Sponsored by bp Oman  </vt:lpstr>
      <vt:lpstr>Contents</vt:lpstr>
      <vt:lpstr>Overview</vt:lpstr>
      <vt:lpstr>Problem Context</vt:lpstr>
      <vt:lpstr>Plan for Creating the Prototype </vt:lpstr>
      <vt:lpstr>Technology Description and Workflow</vt:lpstr>
      <vt:lpstr>Comparison of Existing Technologies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Page Headline Here</dc:title>
  <dc:creator>Nabhan</dc:creator>
  <cp:lastModifiedBy>Michael Tsang</cp:lastModifiedBy>
  <cp:revision>41</cp:revision>
  <cp:lastPrinted>2021-11-23T09:15:17Z</cp:lastPrinted>
  <dcterms:created xsi:type="dcterms:W3CDTF">2017-02-05T21:25:20Z</dcterms:created>
  <dcterms:modified xsi:type="dcterms:W3CDTF">2022-01-26T10:29:02Z</dcterms:modified>
</cp:coreProperties>
</file>